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7" r:id="rId3"/>
    <p:sldId id="259" r:id="rId4"/>
    <p:sldId id="264" r:id="rId5"/>
    <p:sldId id="265" r:id="rId6"/>
    <p:sldId id="262" r:id="rId7"/>
    <p:sldId id="263" r:id="rId8"/>
    <p:sldId id="260" r:id="rId9"/>
    <p:sldId id="261" r:id="rId10"/>
    <p:sldId id="266" r:id="rId11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408" autoAdjust="0"/>
    <p:restoredTop sz="94660"/>
  </p:normalViewPr>
  <p:slideViewPr>
    <p:cSldViewPr snapToGrid="0">
      <p:cViewPr>
        <p:scale>
          <a:sx n="110" d="100"/>
          <a:sy n="110" d="100"/>
        </p:scale>
        <p:origin x="2172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69DBD-99A1-45F2-BBD1-A7228C711C75}" type="datetimeFigureOut">
              <a:rPr lang="pt-BR" smtClean="0"/>
              <a:t>13/10/2015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B1C5-2A70-4E78-8684-A763E0BAA9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2025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69DBD-99A1-45F2-BBD1-A7228C711C75}" type="datetimeFigureOut">
              <a:rPr lang="pt-BR" smtClean="0"/>
              <a:t>13/10/2015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B1C5-2A70-4E78-8684-A763E0BAA9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2127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69DBD-99A1-45F2-BBD1-A7228C711C75}" type="datetimeFigureOut">
              <a:rPr lang="pt-BR" smtClean="0"/>
              <a:t>13/10/2015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B1C5-2A70-4E78-8684-A763E0BAA9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7590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69DBD-99A1-45F2-BBD1-A7228C711C75}" type="datetimeFigureOut">
              <a:rPr lang="pt-BR" smtClean="0"/>
              <a:t>13/10/2015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B1C5-2A70-4E78-8684-A763E0BAA9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67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69DBD-99A1-45F2-BBD1-A7228C711C75}" type="datetimeFigureOut">
              <a:rPr lang="pt-BR" smtClean="0"/>
              <a:t>13/10/2015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B1C5-2A70-4E78-8684-A763E0BAA9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475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69DBD-99A1-45F2-BBD1-A7228C711C75}" type="datetimeFigureOut">
              <a:rPr lang="pt-BR" smtClean="0"/>
              <a:t>13/10/2015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B1C5-2A70-4E78-8684-A763E0BAA9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7306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69DBD-99A1-45F2-BBD1-A7228C711C75}" type="datetimeFigureOut">
              <a:rPr lang="pt-BR" smtClean="0"/>
              <a:t>13/10/2015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B1C5-2A70-4E78-8684-A763E0BAA9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0691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69DBD-99A1-45F2-BBD1-A7228C711C75}" type="datetimeFigureOut">
              <a:rPr lang="pt-BR" smtClean="0"/>
              <a:t>13/10/2015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B1C5-2A70-4E78-8684-A763E0BAA9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1917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69DBD-99A1-45F2-BBD1-A7228C711C75}" type="datetimeFigureOut">
              <a:rPr lang="pt-BR" smtClean="0"/>
              <a:t>13/10/2015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B1C5-2A70-4E78-8684-A763E0BAA9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7699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69DBD-99A1-45F2-BBD1-A7228C711C75}" type="datetimeFigureOut">
              <a:rPr lang="pt-BR" smtClean="0"/>
              <a:t>13/10/2015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B1C5-2A70-4E78-8684-A763E0BAA9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979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69DBD-99A1-45F2-BBD1-A7228C711C75}" type="datetimeFigureOut">
              <a:rPr lang="pt-BR" smtClean="0"/>
              <a:t>13/10/2015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B1C5-2A70-4E78-8684-A763E0BAA9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3705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269DBD-99A1-45F2-BBD1-A7228C711C75}" type="datetimeFigureOut">
              <a:rPr lang="pt-BR" smtClean="0"/>
              <a:t>13/10/2015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9B1C5-2A70-4E78-8684-A763E0BAA9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5577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8000" b="1" dirty="0">
                <a:latin typeface="Bell MT" panose="02020503060305020303" pitchFamily="18" charset="0"/>
              </a:rPr>
              <a:t>La ville du Mans</a:t>
            </a:r>
            <a:endParaRPr lang="pt-BR" sz="80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3009208"/>
            <a:ext cx="7886700" cy="1704110"/>
          </a:xfrm>
        </p:spPr>
        <p:txBody>
          <a:bodyPr/>
          <a:lstStyle/>
          <a:p>
            <a:pPr marL="0" indent="0">
              <a:buNone/>
            </a:pPr>
            <a:r>
              <a:rPr lang="fr-FR" b="1" dirty="0">
                <a:latin typeface="Bell MT" panose="02020503060305020303" pitchFamily="18" charset="0"/>
              </a:rPr>
              <a:t>Présenté par: </a:t>
            </a:r>
            <a:r>
              <a:rPr lang="fr-FR" dirty="0">
                <a:latin typeface="Bell MT" panose="02020503060305020303" pitchFamily="18" charset="0"/>
              </a:rPr>
              <a:t>Vitor Bruno de Oliveira Barth</a:t>
            </a:r>
          </a:p>
          <a:p>
            <a:pPr marL="0" indent="0">
              <a:buNone/>
            </a:pPr>
            <a:r>
              <a:rPr lang="fr-FR" b="1" dirty="0">
                <a:latin typeface="Bell MT" panose="02020503060305020303" pitchFamily="18" charset="0"/>
              </a:rPr>
              <a:t>Professeure: </a:t>
            </a:r>
            <a:r>
              <a:rPr lang="fr-FR" dirty="0">
                <a:latin typeface="Bell MT" panose="02020503060305020303" pitchFamily="18" charset="0"/>
              </a:rPr>
              <a:t>Stefany Araujo </a:t>
            </a:r>
          </a:p>
          <a:p>
            <a:pPr marL="0" indent="0">
              <a:buNone/>
            </a:pPr>
            <a:r>
              <a:rPr lang="fr-FR" b="1" dirty="0">
                <a:latin typeface="Bell MT" panose="02020503060305020303" pitchFamily="18" charset="0"/>
              </a:rPr>
              <a:t>Classe: </a:t>
            </a:r>
            <a:r>
              <a:rPr lang="fr-FR" dirty="0">
                <a:latin typeface="Bell MT" panose="02020503060305020303" pitchFamily="18" charset="0"/>
              </a:rPr>
              <a:t>Français II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8126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96983" y="0"/>
            <a:ext cx="7471953" cy="6858000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fr-FR" sz="5400" b="1" dirty="0" smtClean="0">
                <a:latin typeface="Bell MT" panose="02020503060305020303" pitchFamily="18" charset="0"/>
              </a:rPr>
              <a:t>Merci pour votre attention, j’ai terminé!</a:t>
            </a:r>
          </a:p>
          <a:p>
            <a:pPr marL="0" indent="0" algn="ctr">
              <a:buNone/>
            </a:pPr>
            <a:endParaRPr lang="fr-FR" sz="5400" b="1" dirty="0" smtClean="0">
              <a:latin typeface="Bell MT" panose="02020503060305020303" pitchFamily="18" charset="0"/>
            </a:endParaRPr>
          </a:p>
          <a:p>
            <a:pPr marL="0" indent="0" algn="ctr">
              <a:buNone/>
            </a:pPr>
            <a:r>
              <a:rPr lang="fr-FR" sz="5400" b="1" dirty="0" smtClean="0">
                <a:latin typeface="Bell MT" panose="02020503060305020303" pitchFamily="18" charset="0"/>
              </a:rPr>
              <a:t>Des questions?</a:t>
            </a:r>
            <a:endParaRPr lang="fr-FR" sz="5400" b="1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8355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Espaço Reservado para Conteúdo 10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5017"/>
          <a:stretch/>
        </p:blipFill>
        <p:spPr>
          <a:xfrm>
            <a:off x="0" y="0"/>
            <a:ext cx="9144000" cy="685955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8000" b="1" dirty="0" smtClean="0">
                <a:latin typeface="Bell MT" panose="02020503060305020303" pitchFamily="18" charset="0"/>
              </a:rPr>
              <a:t>Localisation</a:t>
            </a:r>
            <a:r>
              <a:rPr lang="fr-FR" sz="6000" b="1" dirty="0" smtClean="0">
                <a:latin typeface="Bell MT" panose="02020503060305020303" pitchFamily="18" charset="0"/>
              </a:rPr>
              <a:t> </a:t>
            </a:r>
            <a:endParaRPr lang="fr-FR" sz="6000" b="1" dirty="0">
              <a:latin typeface="Bell MT" panose="02020503060305020303" pitchFamily="18" charset="0"/>
            </a:endParaRPr>
          </a:p>
        </p:txBody>
      </p:sp>
      <p:sp>
        <p:nvSpPr>
          <p:cNvPr id="13" name="Elipse 12"/>
          <p:cNvSpPr/>
          <p:nvPr/>
        </p:nvSpPr>
        <p:spPr>
          <a:xfrm>
            <a:off x="3102769" y="3562350"/>
            <a:ext cx="1228725" cy="117633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7145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" y="365126"/>
            <a:ext cx="9144000" cy="1325563"/>
          </a:xfrm>
        </p:spPr>
        <p:txBody>
          <a:bodyPr>
            <a:noAutofit/>
          </a:bodyPr>
          <a:lstStyle/>
          <a:p>
            <a:pPr algn="ctr"/>
            <a:r>
              <a:rPr lang="fr-FR" sz="6600" b="1" dirty="0" smtClean="0">
                <a:latin typeface="Bell MT" panose="02020503060305020303" pitchFamily="18" charset="0"/>
              </a:rPr>
              <a:t>Informations Générales</a:t>
            </a:r>
            <a:endParaRPr lang="fr-FR" sz="6600" b="1" dirty="0">
              <a:latin typeface="Bell MT" panose="02020503060305020303" pitchFamily="18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1" y="2200275"/>
            <a:ext cx="78867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 smtClean="0">
                <a:latin typeface="Bell MT" panose="02020503060305020303" pitchFamily="18" charset="0"/>
              </a:rPr>
              <a:t>Département: </a:t>
            </a:r>
            <a:r>
              <a:rPr lang="fr-FR" dirty="0" smtClean="0">
                <a:latin typeface="Bell MT" panose="02020503060305020303" pitchFamily="18" charset="0"/>
              </a:rPr>
              <a:t>Sarthe</a:t>
            </a:r>
          </a:p>
          <a:p>
            <a:pPr marL="0" indent="0">
              <a:buNone/>
            </a:pPr>
            <a:r>
              <a:rPr lang="fr-FR" b="1" dirty="0" smtClean="0">
                <a:latin typeface="Bell MT" panose="02020503060305020303" pitchFamily="18" charset="0"/>
              </a:rPr>
              <a:t>Maire: </a:t>
            </a:r>
            <a:r>
              <a:rPr lang="fr-FR" dirty="0" smtClean="0">
                <a:latin typeface="Bell MT" panose="02020503060305020303" pitchFamily="18" charset="0"/>
              </a:rPr>
              <a:t>Jean-Claude </a:t>
            </a:r>
            <a:r>
              <a:rPr lang="fr-FR" dirty="0" err="1">
                <a:latin typeface="Bell MT" panose="02020503060305020303" pitchFamily="18" charset="0"/>
              </a:rPr>
              <a:t>Boulard</a:t>
            </a:r>
            <a:r>
              <a:rPr lang="fr-FR" dirty="0">
                <a:latin typeface="Bell MT" panose="02020503060305020303" pitchFamily="18" charset="0"/>
              </a:rPr>
              <a:t> </a:t>
            </a:r>
            <a:r>
              <a:rPr lang="fr-FR" dirty="0" smtClean="0">
                <a:latin typeface="Bell MT" panose="02020503060305020303" pitchFamily="18" charset="0"/>
              </a:rPr>
              <a:t>/ 2014-2020</a:t>
            </a:r>
            <a:endParaRPr lang="fr-FR" dirty="0">
              <a:latin typeface="Bell MT" panose="02020503060305020303" pitchFamily="18" charset="0"/>
            </a:endParaRPr>
          </a:p>
          <a:p>
            <a:pPr marL="0" indent="0">
              <a:buNone/>
            </a:pPr>
            <a:r>
              <a:rPr lang="fr-FR" b="1" dirty="0" smtClean="0">
                <a:latin typeface="Bell MT" panose="02020503060305020303" pitchFamily="18" charset="0"/>
              </a:rPr>
              <a:t>Gentilé: </a:t>
            </a:r>
            <a:r>
              <a:rPr lang="fr-FR" dirty="0" smtClean="0">
                <a:latin typeface="Bell MT" panose="02020503060305020303" pitchFamily="18" charset="0"/>
              </a:rPr>
              <a:t>Manceau</a:t>
            </a:r>
            <a:endParaRPr lang="fr-FR" dirty="0">
              <a:latin typeface="Bell MT" panose="02020503060305020303" pitchFamily="18" charset="0"/>
            </a:endParaRPr>
          </a:p>
          <a:p>
            <a:pPr marL="0" indent="0">
              <a:buNone/>
            </a:pPr>
            <a:r>
              <a:rPr lang="fr-FR" b="1" dirty="0" smtClean="0">
                <a:latin typeface="Bell MT" panose="02020503060305020303" pitchFamily="18" charset="0"/>
              </a:rPr>
              <a:t>Population municipale: </a:t>
            </a:r>
            <a:r>
              <a:rPr lang="fr-FR" dirty="0" smtClean="0">
                <a:latin typeface="Bell MT" panose="02020503060305020303" pitchFamily="18" charset="0"/>
              </a:rPr>
              <a:t>143 </a:t>
            </a:r>
            <a:r>
              <a:rPr lang="fr-FR" dirty="0">
                <a:latin typeface="Bell MT" panose="02020503060305020303" pitchFamily="18" charset="0"/>
              </a:rPr>
              <a:t>599 hab. (2012)</a:t>
            </a:r>
          </a:p>
          <a:p>
            <a:pPr marL="0" indent="0">
              <a:buNone/>
            </a:pPr>
            <a:r>
              <a:rPr lang="fr-FR" b="1" dirty="0" smtClean="0">
                <a:latin typeface="Bell MT" panose="02020503060305020303" pitchFamily="18" charset="0"/>
              </a:rPr>
              <a:t>Population urbaine: </a:t>
            </a:r>
            <a:r>
              <a:rPr lang="fr-FR" dirty="0" smtClean="0">
                <a:latin typeface="Bell MT" panose="02020503060305020303" pitchFamily="18" charset="0"/>
              </a:rPr>
              <a:t>344 </a:t>
            </a:r>
            <a:r>
              <a:rPr lang="fr-FR" dirty="0">
                <a:latin typeface="Bell MT" panose="02020503060305020303" pitchFamily="18" charset="0"/>
              </a:rPr>
              <a:t>893 hab. (2012)</a:t>
            </a:r>
          </a:p>
          <a:p>
            <a:pPr marL="0" indent="0">
              <a:buNone/>
            </a:pPr>
            <a:r>
              <a:rPr lang="fr-FR" b="1" dirty="0" smtClean="0">
                <a:latin typeface="Bell MT" panose="02020503060305020303" pitchFamily="18" charset="0"/>
              </a:rPr>
              <a:t>Surface: </a:t>
            </a:r>
            <a:r>
              <a:rPr lang="fr-FR" dirty="0" smtClean="0">
                <a:latin typeface="Bell MT" panose="02020503060305020303" pitchFamily="18" charset="0"/>
              </a:rPr>
              <a:t>52,81 </a:t>
            </a:r>
            <a:r>
              <a:rPr lang="fr-FR" dirty="0">
                <a:latin typeface="Bell MT" panose="02020503060305020303" pitchFamily="18" charset="0"/>
              </a:rPr>
              <a:t>km2</a:t>
            </a:r>
            <a:endParaRPr lang="pt-BR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6693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fr-FR" sz="6000" b="1" dirty="0" smtClean="0">
                <a:latin typeface="Bell MT" panose="02020503060305020303" pitchFamily="18" charset="0"/>
              </a:rPr>
              <a:t>Géographie</a:t>
            </a:r>
            <a:endParaRPr lang="pt-BR" sz="6000" b="1" dirty="0"/>
          </a:p>
        </p:txBody>
      </p:sp>
      <p:pic>
        <p:nvPicPr>
          <p:cNvPr id="6146" name="Picture 2" descr="https://upload.wikimedia.org/wikipedia/commons/thumb/d/da/Jardins_des_Tanneries.JPG/1024px-Jardins_des_Tanneries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68" t="276" r="415" b="-276"/>
          <a:stretch/>
        </p:blipFill>
        <p:spPr bwMode="auto">
          <a:xfrm>
            <a:off x="628650" y="1895227"/>
            <a:ext cx="330222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4259180" y="1925053"/>
            <a:ext cx="469231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b="1" dirty="0" smtClean="0">
                <a:latin typeface="Bell MT" panose="02020503060305020303" pitchFamily="18" charset="0"/>
              </a:rPr>
              <a:t>	La Rivière de Sarthe (photo) </a:t>
            </a:r>
            <a:r>
              <a:rPr lang="fr-FR" dirty="0" smtClean="0">
                <a:latin typeface="Bell MT" panose="02020503060305020303" pitchFamily="18" charset="0"/>
              </a:rPr>
              <a:t>traverse la Ville, mais son eau </a:t>
            </a:r>
            <a:r>
              <a:rPr lang="fr-FR" dirty="0">
                <a:latin typeface="Bell MT" panose="02020503060305020303" pitchFamily="18" charset="0"/>
              </a:rPr>
              <a:t>est impropre. </a:t>
            </a:r>
            <a:r>
              <a:rPr lang="fr-FR" dirty="0" smtClean="0">
                <a:latin typeface="Bell MT" panose="02020503060305020303" pitchFamily="18" charset="0"/>
              </a:rPr>
              <a:t>L'eau </a:t>
            </a:r>
            <a:r>
              <a:rPr lang="fr-FR" dirty="0">
                <a:latin typeface="Bell MT" panose="02020503060305020303" pitchFamily="18" charset="0"/>
              </a:rPr>
              <a:t>utilisée par la ville viennent du </a:t>
            </a:r>
            <a:r>
              <a:rPr lang="fr-FR" dirty="0" smtClean="0">
                <a:latin typeface="Bell MT" panose="02020503060305020303" pitchFamily="18" charset="0"/>
              </a:rPr>
              <a:t>Rivière </a:t>
            </a:r>
            <a:r>
              <a:rPr lang="pt-BR" dirty="0" smtClean="0"/>
              <a:t>Huisne.</a:t>
            </a:r>
          </a:p>
          <a:p>
            <a:pPr algn="just"/>
            <a:r>
              <a:rPr lang="pt-BR" dirty="0">
                <a:latin typeface="Bell MT" panose="02020503060305020303" pitchFamily="18" charset="0"/>
              </a:rPr>
              <a:t>	</a:t>
            </a:r>
            <a:r>
              <a:rPr lang="fr-FR" b="1" dirty="0">
                <a:latin typeface="Bell MT" panose="02020503060305020303" pitchFamily="18" charset="0"/>
              </a:rPr>
              <a:t>Le climat au Mans </a:t>
            </a:r>
            <a:r>
              <a:rPr lang="fr-FR" dirty="0">
                <a:latin typeface="Bell MT" panose="02020503060305020303" pitchFamily="18" charset="0"/>
              </a:rPr>
              <a:t>est un climat océanique </a:t>
            </a:r>
            <a:r>
              <a:rPr lang="fr-FR" dirty="0" smtClean="0">
                <a:latin typeface="Bell MT" panose="02020503060305020303" pitchFamily="18" charset="0"/>
              </a:rPr>
              <a:t>avec </a:t>
            </a:r>
            <a:r>
              <a:rPr lang="fr-FR" dirty="0">
                <a:latin typeface="Bell MT" panose="02020503060305020303" pitchFamily="18" charset="0"/>
              </a:rPr>
              <a:t>en moyenne 53 jours par an de </a:t>
            </a:r>
            <a:r>
              <a:rPr lang="fr-FR" dirty="0" smtClean="0">
                <a:latin typeface="Bell MT" panose="02020503060305020303" pitchFamily="18" charset="0"/>
              </a:rPr>
              <a:t>neige. </a:t>
            </a:r>
          </a:p>
          <a:p>
            <a:pPr algn="just"/>
            <a:r>
              <a:rPr lang="fr-FR" b="1" dirty="0">
                <a:latin typeface="Bell MT" panose="02020503060305020303" pitchFamily="18" charset="0"/>
              </a:rPr>
              <a:t>	</a:t>
            </a:r>
            <a:r>
              <a:rPr lang="fr-FR" b="1" dirty="0" smtClean="0">
                <a:latin typeface="Bell MT" panose="02020503060305020303" pitchFamily="18" charset="0"/>
              </a:rPr>
              <a:t>La Température minimale moyenne </a:t>
            </a:r>
            <a:r>
              <a:rPr lang="fr-FR" dirty="0" smtClean="0">
                <a:latin typeface="Bell MT" panose="02020503060305020303" pitchFamily="18" charset="0"/>
              </a:rPr>
              <a:t>est 4°C et la </a:t>
            </a:r>
            <a:r>
              <a:rPr lang="fr-FR" b="1" dirty="0" smtClean="0">
                <a:latin typeface="Bell MT" panose="02020503060305020303" pitchFamily="18" charset="0"/>
              </a:rPr>
              <a:t>Température maximale moyenne </a:t>
            </a:r>
            <a:r>
              <a:rPr lang="fr-FR" dirty="0" smtClean="0">
                <a:latin typeface="Bell MT" panose="02020503060305020303" pitchFamily="18" charset="0"/>
              </a:rPr>
              <a:t>est 20°C. </a:t>
            </a:r>
          </a:p>
          <a:p>
            <a:pPr algn="just"/>
            <a:r>
              <a:rPr lang="fr-FR" b="1" dirty="0">
                <a:latin typeface="Bell MT" panose="02020503060305020303" pitchFamily="18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913281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s://upload.wikimedia.org/wikipedia/commons/thumb/f/fa/Gare_SNCF_Nord_Le_Mans.JPG/1024px-Gare_SNCF_Nord_Le_Mans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99" b="29047"/>
          <a:stretch/>
        </p:blipFill>
        <p:spPr bwMode="auto">
          <a:xfrm>
            <a:off x="1024046" y="1690689"/>
            <a:ext cx="7095907" cy="284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fr-FR" sz="6000" b="1" dirty="0" smtClean="0">
                <a:latin typeface="Bell MT" panose="02020503060305020303" pitchFamily="18" charset="0"/>
              </a:rPr>
              <a:t>Transports</a:t>
            </a:r>
            <a:endParaRPr lang="pt-BR" sz="6000" b="1" dirty="0"/>
          </a:p>
        </p:txBody>
      </p:sp>
      <p:sp>
        <p:nvSpPr>
          <p:cNvPr id="5" name="CaixaDeTexto 4"/>
          <p:cNvSpPr txBox="1"/>
          <p:nvPr/>
        </p:nvSpPr>
        <p:spPr>
          <a:xfrm>
            <a:off x="628650" y="4740443"/>
            <a:ext cx="422417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>
                <a:latin typeface="Bell MT" panose="02020503060305020303" pitchFamily="18" charset="0"/>
              </a:rPr>
              <a:t>Transports ferroviaires: </a:t>
            </a:r>
            <a:r>
              <a:rPr lang="fr-FR" dirty="0" smtClean="0">
                <a:latin typeface="Bell MT" panose="02020503060305020303" pitchFamily="18" charset="0"/>
              </a:rPr>
              <a:t>4 000 000/année</a:t>
            </a:r>
            <a:br>
              <a:rPr lang="fr-FR" dirty="0" smtClean="0">
                <a:latin typeface="Bell MT" panose="02020503060305020303" pitchFamily="18" charset="0"/>
              </a:rPr>
            </a:br>
            <a:r>
              <a:rPr lang="fr-FR" b="1" dirty="0" smtClean="0">
                <a:latin typeface="Bell MT" panose="02020503060305020303" pitchFamily="18" charset="0"/>
              </a:rPr>
              <a:t>Autoroutes</a:t>
            </a:r>
            <a:r>
              <a:rPr lang="fr-FR" b="1" dirty="0">
                <a:latin typeface="Bell MT" panose="02020503060305020303" pitchFamily="18" charset="0"/>
              </a:rPr>
              <a:t>: </a:t>
            </a:r>
            <a:r>
              <a:rPr lang="fr-FR" dirty="0" smtClean="0">
                <a:latin typeface="Bell MT" panose="02020503060305020303" pitchFamily="18" charset="0"/>
              </a:rPr>
              <a:t>indéfini</a:t>
            </a:r>
          </a:p>
          <a:p>
            <a:r>
              <a:rPr lang="fr-FR" b="1" dirty="0" smtClean="0">
                <a:latin typeface="Bell MT" panose="02020503060305020303" pitchFamily="18" charset="0"/>
              </a:rPr>
              <a:t>Voie aérienne: </a:t>
            </a:r>
            <a:r>
              <a:rPr lang="fr-FR" dirty="0" smtClean="0">
                <a:latin typeface="Bell MT" panose="02020503060305020303" pitchFamily="18" charset="0"/>
              </a:rPr>
              <a:t>20 000/année</a:t>
            </a:r>
          </a:p>
          <a:p>
            <a:r>
              <a:rPr lang="fr-FR" b="1" dirty="0" smtClean="0">
                <a:latin typeface="Bell MT" panose="02020503060305020303" pitchFamily="18" charset="0"/>
              </a:rPr>
              <a:t>Le bus: </a:t>
            </a:r>
            <a:r>
              <a:rPr lang="fr-FR" dirty="0" smtClean="0">
                <a:latin typeface="Bell MT" panose="02020503060305020303" pitchFamily="18" charset="0"/>
              </a:rPr>
              <a:t>23 000 000/année</a:t>
            </a:r>
          </a:p>
          <a:p>
            <a:r>
              <a:rPr lang="fr-FR" b="1" dirty="0" smtClean="0">
                <a:latin typeface="Bell MT" panose="02020503060305020303" pitchFamily="18" charset="0"/>
              </a:rPr>
              <a:t>Le tramway: </a:t>
            </a:r>
            <a:r>
              <a:rPr lang="fr-FR" dirty="0" smtClean="0">
                <a:latin typeface="Bell MT" panose="02020503060305020303" pitchFamily="18" charset="0"/>
              </a:rPr>
              <a:t>57 000/jour</a:t>
            </a:r>
            <a:endParaRPr lang="fr-FR" b="1" dirty="0" smtClean="0">
              <a:latin typeface="Bell MT" panose="02020503060305020303" pitchFamily="18" charset="0"/>
            </a:endParaRPr>
          </a:p>
          <a:p>
            <a:endParaRPr lang="fr-FR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4916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6000" b="1" dirty="0" smtClean="0">
                <a:latin typeface="Bell MT" panose="02020503060305020303" pitchFamily="18" charset="0"/>
              </a:rPr>
              <a:t>Tourisme </a:t>
            </a:r>
            <a:endParaRPr lang="fr-FR" sz="6000" b="1" dirty="0">
              <a:latin typeface="Bell MT" panose="02020503060305020303" pitchFamily="18" charset="0"/>
            </a:endParaRPr>
          </a:p>
        </p:txBody>
      </p:sp>
      <p:pic>
        <p:nvPicPr>
          <p:cNvPr id="3078" name="Picture 6" descr="http://www.lemainelibre.fr/sites/lemainelibre.fr/files/imagecache/detail/2014/08/12/photo-1407863321-314287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17"/>
          <a:stretch/>
        </p:blipFill>
        <p:spPr bwMode="auto">
          <a:xfrm>
            <a:off x="628650" y="1690689"/>
            <a:ext cx="4120996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5037090" y="5580362"/>
            <a:ext cx="34782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>
                <a:latin typeface="Bell MT" panose="02020503060305020303" pitchFamily="18" charset="0"/>
              </a:rPr>
              <a:t>Cathédrale Saint-Julien du Mans</a:t>
            </a:r>
          </a:p>
          <a:p>
            <a:r>
              <a:rPr lang="fr-FR" b="1" dirty="0">
                <a:latin typeface="Bell MT" panose="02020503060305020303" pitchFamily="18" charset="0"/>
              </a:rPr>
              <a:t>Fin des </a:t>
            </a:r>
            <a:r>
              <a:rPr lang="fr-FR" b="1" dirty="0" smtClean="0">
                <a:latin typeface="Bell MT" panose="02020503060305020303" pitchFamily="18" charset="0"/>
              </a:rPr>
              <a:t>construction: </a:t>
            </a:r>
            <a:r>
              <a:rPr lang="fr-FR" dirty="0" smtClean="0">
                <a:latin typeface="Bell MT" panose="02020503060305020303" pitchFamily="18" charset="0"/>
              </a:rPr>
              <a:t>XV</a:t>
            </a:r>
            <a:r>
              <a:rPr lang="fr-FR" baseline="30000" dirty="0" smtClean="0">
                <a:latin typeface="Bell MT" panose="02020503060305020303" pitchFamily="18" charset="0"/>
              </a:rPr>
              <a:t>e</a:t>
            </a:r>
            <a:r>
              <a:rPr lang="fr-FR" dirty="0" smtClean="0">
                <a:latin typeface="Bell MT" panose="02020503060305020303" pitchFamily="18" charset="0"/>
              </a:rPr>
              <a:t> siècle</a:t>
            </a:r>
          </a:p>
          <a:p>
            <a:r>
              <a:rPr lang="fr-FR" b="1" dirty="0" smtClean="0">
                <a:latin typeface="Bell MT" panose="02020503060305020303" pitchFamily="18" charset="0"/>
              </a:rPr>
              <a:t>Visiteurs par année: </a:t>
            </a:r>
            <a:r>
              <a:rPr lang="fr-FR" dirty="0" smtClean="0">
                <a:latin typeface="Bell MT" panose="02020503060305020303" pitchFamily="18" charset="0"/>
              </a:rPr>
              <a:t>290 000</a:t>
            </a:r>
            <a:endParaRPr lang="fr-FR" b="1" dirty="0">
              <a:latin typeface="Bell MT" panose="02020503060305020303" pitchFamily="18" charset="0"/>
            </a:endParaRPr>
          </a:p>
        </p:txBody>
      </p:sp>
      <p:pic>
        <p:nvPicPr>
          <p:cNvPr id="3080" name="Picture 8" descr="https://upload.wikimedia.org/wikipedia/commons/thumb/3/35/Le_Mans_3.JPG/800px-Le_Mans_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7090" y="1690689"/>
            <a:ext cx="2806133" cy="3742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3924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fr-FR" sz="6000" b="1" dirty="0" smtClean="0">
                <a:latin typeface="Bell MT" panose="02020503060305020303" pitchFamily="18" charset="0"/>
              </a:rPr>
              <a:t>Tourisme </a:t>
            </a:r>
            <a:endParaRPr lang="fr-FR" sz="6000" b="1" dirty="0">
              <a:latin typeface="Bell MT" panose="02020503060305020303" pitchFamily="18" charset="0"/>
            </a:endParaRPr>
          </a:p>
        </p:txBody>
      </p:sp>
      <p:pic>
        <p:nvPicPr>
          <p:cNvPr id="4098" name="Picture 2" descr="http://www.tourisme.fr/images/otf_offices/2903/place-republique-le-mans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78" b="19527"/>
          <a:stretch/>
        </p:blipFill>
        <p:spPr bwMode="auto">
          <a:xfrm>
            <a:off x="628650" y="1690689"/>
            <a:ext cx="7886700" cy="2731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5037090" y="4824090"/>
            <a:ext cx="34275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>
                <a:latin typeface="Bell MT" panose="02020503060305020303" pitchFamily="18" charset="0"/>
              </a:rPr>
              <a:t>La Place de la République</a:t>
            </a:r>
          </a:p>
          <a:p>
            <a:r>
              <a:rPr lang="fr-FR" b="1" dirty="0" smtClean="0">
                <a:latin typeface="Bell MT" panose="02020503060305020303" pitchFamily="18" charset="0"/>
              </a:rPr>
              <a:t>Fin des construction: </a:t>
            </a:r>
            <a:r>
              <a:rPr lang="fr-FR" dirty="0" smtClean="0">
                <a:latin typeface="Bell MT" panose="02020503060305020303" pitchFamily="18" charset="0"/>
              </a:rPr>
              <a:t>XVI</a:t>
            </a:r>
            <a:r>
              <a:rPr lang="fr-FR" baseline="30000" dirty="0" smtClean="0">
                <a:latin typeface="Bell MT" panose="02020503060305020303" pitchFamily="18" charset="0"/>
              </a:rPr>
              <a:t>e</a:t>
            </a:r>
            <a:r>
              <a:rPr lang="fr-FR" dirty="0" smtClean="0">
                <a:latin typeface="Bell MT" panose="02020503060305020303" pitchFamily="18" charset="0"/>
              </a:rPr>
              <a:t> siècle</a:t>
            </a:r>
          </a:p>
        </p:txBody>
      </p:sp>
    </p:spTree>
    <p:extLst>
      <p:ext uri="{BB962C8B-B14F-4D97-AF65-F5344CB8AC3E}">
        <p14:creationId xmlns:p14="http://schemas.microsoft.com/office/powerpoint/2010/main" val="1591180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76225" y="365126"/>
            <a:ext cx="8572500" cy="1325563"/>
          </a:xfrm>
        </p:spPr>
        <p:txBody>
          <a:bodyPr>
            <a:noAutofit/>
          </a:bodyPr>
          <a:lstStyle/>
          <a:p>
            <a:pPr algn="ctr"/>
            <a:r>
              <a:rPr lang="fr-FR" sz="6600" b="1" dirty="0">
                <a:latin typeface="Bell MT" panose="02020503060305020303" pitchFamily="18" charset="0"/>
              </a:rPr>
              <a:t>Les 24 heures du Mans</a:t>
            </a:r>
          </a:p>
        </p:txBody>
      </p:sp>
      <p:sp>
        <p:nvSpPr>
          <p:cNvPr id="7" name="Espaço Reservado para Conteúdo 6"/>
          <p:cNvSpPr>
            <a:spLocks noGrp="1"/>
          </p:cNvSpPr>
          <p:nvPr>
            <p:ph idx="1"/>
          </p:nvPr>
        </p:nvSpPr>
        <p:spPr>
          <a:xfrm>
            <a:off x="514512" y="1806575"/>
            <a:ext cx="8114975" cy="4351338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 smtClean="0">
                <a:latin typeface="Bell MT" panose="02020503060305020303" pitchFamily="18" charset="0"/>
              </a:rPr>
              <a:t>Les </a:t>
            </a:r>
            <a:r>
              <a:rPr lang="fr-FR" dirty="0">
                <a:latin typeface="Bell MT" panose="02020503060305020303" pitchFamily="18" charset="0"/>
              </a:rPr>
              <a:t>24 heures du Mans </a:t>
            </a:r>
            <a:r>
              <a:rPr lang="fr-FR" dirty="0" smtClean="0">
                <a:latin typeface="Bell MT" panose="02020503060305020303" pitchFamily="18" charset="0"/>
              </a:rPr>
              <a:t>sont responsables pour </a:t>
            </a:r>
            <a:r>
              <a:rPr lang="fr-FR" dirty="0">
                <a:latin typeface="Bell MT" panose="02020503060305020303" pitchFamily="18" charset="0"/>
              </a:rPr>
              <a:t>beaucoup dans la renommée internationale de la </a:t>
            </a:r>
            <a:r>
              <a:rPr lang="fr-FR" dirty="0" smtClean="0">
                <a:latin typeface="Bell MT" panose="02020503060305020303" pitchFamily="18" charset="0"/>
              </a:rPr>
              <a:t>ville: </a:t>
            </a:r>
            <a:endParaRPr lang="pt-BR" dirty="0">
              <a:latin typeface="Bell MT" panose="02020503060305020303" pitchFamily="18" charset="0"/>
            </a:endParaRPr>
          </a:p>
        </p:txBody>
      </p:sp>
      <p:pic>
        <p:nvPicPr>
          <p:cNvPr id="9" name="Picture 2" descr="https://31.media.tumblr.com/5b716605304765a946c33c86dc39ae6e/tumblr_n8l3gp2rRb1sncaa3o1_400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512" y="3118403"/>
            <a:ext cx="8114975" cy="3193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0969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6700" y="365126"/>
            <a:ext cx="8591549" cy="1325563"/>
          </a:xfrm>
        </p:spPr>
        <p:txBody>
          <a:bodyPr>
            <a:noAutofit/>
          </a:bodyPr>
          <a:lstStyle/>
          <a:p>
            <a:r>
              <a:rPr lang="fr-FR" sz="6600" b="1" dirty="0">
                <a:latin typeface="Bell MT" panose="02020503060305020303" pitchFamily="18" charset="0"/>
              </a:rPr>
              <a:t>Les 24 heures du Mans</a:t>
            </a:r>
            <a:endParaRPr lang="pt-BR" sz="6600" b="1" dirty="0"/>
          </a:p>
        </p:txBody>
      </p:sp>
      <p:sp>
        <p:nvSpPr>
          <p:cNvPr id="6" name="CaixaDeTexto 5"/>
          <p:cNvSpPr txBox="1"/>
          <p:nvPr/>
        </p:nvSpPr>
        <p:spPr>
          <a:xfrm>
            <a:off x="266700" y="1914824"/>
            <a:ext cx="283923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>
                <a:latin typeface="Bell MT" panose="02020503060305020303" pitchFamily="18" charset="0"/>
              </a:rPr>
              <a:t>Circuit de la Sarthe</a:t>
            </a:r>
          </a:p>
          <a:p>
            <a:r>
              <a:rPr lang="fr-FR" b="1" dirty="0" smtClean="0">
                <a:latin typeface="Bell MT" panose="02020503060305020303" pitchFamily="18" charset="0"/>
              </a:rPr>
              <a:t>Participants (24h): </a:t>
            </a:r>
            <a:r>
              <a:rPr lang="fr-FR" dirty="0" smtClean="0">
                <a:latin typeface="Bell MT" panose="02020503060305020303" pitchFamily="18" charset="0"/>
              </a:rPr>
              <a:t>~50</a:t>
            </a:r>
          </a:p>
          <a:p>
            <a:r>
              <a:rPr lang="fr-FR" b="1" dirty="0" smtClean="0">
                <a:latin typeface="Bell MT" panose="02020503060305020303" pitchFamily="18" charset="0"/>
              </a:rPr>
              <a:t>Touristes: +</a:t>
            </a:r>
            <a:r>
              <a:rPr lang="fr-FR" dirty="0" smtClean="0">
                <a:latin typeface="Bell MT" panose="02020503060305020303" pitchFamily="18" charset="0"/>
              </a:rPr>
              <a:t>100 000/année</a:t>
            </a:r>
          </a:p>
          <a:p>
            <a:r>
              <a:rPr lang="fr-FR" b="1" dirty="0">
                <a:latin typeface="Bell MT" panose="02020503060305020303" pitchFamily="18" charset="0"/>
              </a:rPr>
              <a:t>Fin des construction: </a:t>
            </a:r>
            <a:r>
              <a:rPr lang="fr-FR" dirty="0" smtClean="0">
                <a:latin typeface="Bell MT" panose="02020503060305020303" pitchFamily="18" charset="0"/>
              </a:rPr>
              <a:t>1923</a:t>
            </a:r>
            <a:endParaRPr lang="fr-FR" dirty="0">
              <a:latin typeface="Bell MT" panose="02020503060305020303" pitchFamily="18" charset="0"/>
            </a:endParaRPr>
          </a:p>
          <a:p>
            <a:endParaRPr lang="fr-FR" dirty="0" smtClean="0">
              <a:latin typeface="Bell MT" panose="02020503060305020303" pitchFamily="18" charset="0"/>
            </a:endParaRPr>
          </a:p>
          <a:p>
            <a:endParaRPr lang="fr-FR" b="1" dirty="0" smtClean="0">
              <a:latin typeface="Bell MT" panose="02020503060305020303" pitchFamily="18" charset="0"/>
            </a:endParaRPr>
          </a:p>
        </p:txBody>
      </p:sp>
      <p:pic>
        <p:nvPicPr>
          <p:cNvPr id="5126" name="Picture 6" descr="Image Preview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3454" y="1914824"/>
            <a:ext cx="5634795" cy="317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3999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228</TotalTime>
  <Words>154</Words>
  <Application>Microsoft Office PowerPoint</Application>
  <PresentationFormat>Apresentação na tela (4:3)</PresentationFormat>
  <Paragraphs>39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Bell MT</vt:lpstr>
      <vt:lpstr>Calibri</vt:lpstr>
      <vt:lpstr>Calibri Light</vt:lpstr>
      <vt:lpstr>Tema do Office</vt:lpstr>
      <vt:lpstr>La ville du Mans</vt:lpstr>
      <vt:lpstr>Localisation </vt:lpstr>
      <vt:lpstr>Informations Générales</vt:lpstr>
      <vt:lpstr>Géographie</vt:lpstr>
      <vt:lpstr>Transports</vt:lpstr>
      <vt:lpstr>Tourisme </vt:lpstr>
      <vt:lpstr>Tourisme </vt:lpstr>
      <vt:lpstr>Les 24 heures du Mans</vt:lpstr>
      <vt:lpstr>Les 24 heures du Mans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ville du Mans</dc:title>
  <dc:creator>Vitor Bruno de Oliveira Barth</dc:creator>
  <cp:lastModifiedBy>Vitor Bruno de Oliveira Barth</cp:lastModifiedBy>
  <cp:revision>24</cp:revision>
  <dcterms:created xsi:type="dcterms:W3CDTF">2015-10-13T13:49:07Z</dcterms:created>
  <dcterms:modified xsi:type="dcterms:W3CDTF">2015-10-13T18:49:23Z</dcterms:modified>
</cp:coreProperties>
</file>

<file path=docProps/thumbnail.jpeg>
</file>